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lvl1pPr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1pPr>
    <a:lvl2pPr indent="228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2pPr>
    <a:lvl3pPr indent="457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3pPr>
    <a:lvl4pPr indent="685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4pPr>
    <a:lvl5pPr indent="9144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5pPr>
    <a:lvl6pPr indent="11430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6pPr>
    <a:lvl7pPr indent="1371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7pPr>
    <a:lvl8pPr indent="1600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8pPr>
    <a:lvl9pPr indent="1828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titleStyle>
    <p:bodyStyle>
      <a:lvl1pPr marL="571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marL="1143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marL="1714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marL="2286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marL="2857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marL="3429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marL="4000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marL="4572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marL="5143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bodyStyle>
    <p:otherStyle>
      <a:lvl1pPr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Moving to 3D lessons with NGSS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Christine O’Shea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Performance expectations &amp; 3D</a:t>
            </a:r>
          </a:p>
        </p:txBody>
      </p:sp>
      <p:sp>
        <p:nvSpPr>
          <p:cNvPr id="88" name="Shape 88"/>
          <p:cNvSpPr/>
          <p:nvPr>
            <p:ph type="body" idx="1"/>
          </p:nvPr>
        </p:nvSpPr>
        <p:spPr>
          <a:xfrm>
            <a:off x="1270000" y="2768600"/>
            <a:ext cx="6407547" cy="57404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3D leads students to be able to …..</a:t>
            </a:r>
            <a:endParaRPr sz="3600">
              <a:solidFill>
                <a:srgbClr val="FFFFFF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students design a solution to a human problem by applying what they know about plants and animals.</a:t>
            </a:r>
          </a:p>
        </p:txBody>
      </p:sp>
      <p:pic>
        <p:nvPicPr>
          <p:cNvPr id="89" name="imgre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6653" y="3323728"/>
            <a:ext cx="4343401" cy="1866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90" name="velcro_coll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5385" y="5508228"/>
            <a:ext cx="5041949" cy="2540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1 Dimensional teaching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762000" y="1252388"/>
            <a:ext cx="11332022" cy="5732612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Using the science kit to teach the standards</a:t>
            </a:r>
            <a:endParaRPr sz="2000">
              <a:solidFill>
                <a:srgbClr val="FFFFFF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Worksheets with labeling but no function in life science, just description for different types of plants/animals through observation.</a:t>
            </a:r>
            <a:endParaRPr sz="2000">
              <a:solidFill>
                <a:srgbClr val="FFFFFF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Teacher lecture on what plants/animals need and the function of the parts.</a:t>
            </a:r>
          </a:p>
        </p:txBody>
      </p:sp>
      <p:pic>
        <p:nvPicPr>
          <p:cNvPr id="37" name="photo 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3801" y="5744411"/>
            <a:ext cx="6720198" cy="5019408"/>
          </a:xfrm>
          <a:prstGeom prst="rect">
            <a:avLst/>
          </a:prstGeom>
          <a:ln w="88900">
            <a:miter lim="400000"/>
          </a:ln>
        </p:spPr>
      </p:pic>
      <p:pic>
        <p:nvPicPr>
          <p:cNvPr id="38" name="Adjusted Logo 091611_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3421" y="5382152"/>
            <a:ext cx="2787234" cy="2921118"/>
          </a:xfrm>
          <a:prstGeom prst="rect">
            <a:avLst/>
          </a:prstGeom>
          <a:ln w="88900">
            <a:miter lim="400000"/>
          </a:ln>
        </p:spPr>
      </p:pic>
      <p:pic>
        <p:nvPicPr>
          <p:cNvPr id="39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8100000">
            <a:off x="11148331" y="4865172"/>
            <a:ext cx="1884952" cy="40507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Writing in Science helps move to 3D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1143000" y="3063974"/>
            <a:ext cx="5894090" cy="5604521"/>
          </a:xfrm>
          <a:prstGeom prst="rect">
            <a:avLst/>
          </a:prstGeom>
        </p:spPr>
        <p:txBody>
          <a:bodyPr/>
          <a:lstStyle/>
          <a:p>
            <a:pPr lvl="0" marL="565784" indent="-565784" defTabSz="452627">
              <a:spcBef>
                <a:spcPts val="3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FFFFFF"/>
                </a:solidFill>
              </a:rPr>
              <a:t>Science notebooks</a:t>
            </a:r>
            <a:endParaRPr sz="2475">
              <a:solidFill>
                <a:srgbClr val="FFFFFF"/>
              </a:solidFill>
            </a:endParaRPr>
          </a:p>
          <a:p>
            <a:pPr lvl="0" marL="565784" indent="-565784" defTabSz="452627">
              <a:spcBef>
                <a:spcPts val="3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FFFFFF"/>
                </a:solidFill>
              </a:rPr>
              <a:t>Science practices introduced</a:t>
            </a:r>
            <a:endParaRPr sz="2475">
              <a:solidFill>
                <a:srgbClr val="FFFFFF"/>
              </a:solidFill>
            </a:endParaRPr>
          </a:p>
          <a:p>
            <a:pPr lvl="0" marL="565784" indent="-565784" defTabSz="452627">
              <a:spcBef>
                <a:spcPts val="3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FFFFFF"/>
                </a:solidFill>
              </a:rPr>
              <a:t>I start with Asking Questions and Defining Problems - what is a scientist lesson/engineering challenges</a:t>
            </a:r>
            <a:endParaRPr sz="2475">
              <a:solidFill>
                <a:srgbClr val="FFFFFF"/>
              </a:solidFill>
            </a:endParaRPr>
          </a:p>
          <a:p>
            <a:pPr lvl="0" marL="565784" indent="-565784" defTabSz="452627">
              <a:spcBef>
                <a:spcPts val="3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FFFFFF"/>
                </a:solidFill>
              </a:rPr>
              <a:t>KWL in notebooks and class</a:t>
            </a:r>
          </a:p>
        </p:txBody>
      </p:sp>
      <p:pic>
        <p:nvPicPr>
          <p:cNvPr id="44" name="Science_Notebook_FOLIO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7000" y="2302149"/>
            <a:ext cx="3583936" cy="4638035"/>
          </a:xfrm>
          <a:prstGeom prst="rect">
            <a:avLst/>
          </a:prstGeom>
          <a:ln w="88900">
            <a:miter lim="400000"/>
          </a:ln>
        </p:spPr>
      </p:pic>
      <p:pic>
        <p:nvPicPr>
          <p:cNvPr id="45" name="photo(2)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6993483" y="4785816"/>
            <a:ext cx="5516920" cy="412066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578389" y="-139700"/>
            <a:ext cx="10464801" cy="2540000"/>
          </a:xfrm>
          <a:prstGeom prst="rect">
            <a:avLst/>
          </a:prstGeom>
        </p:spPr>
        <p:txBody>
          <a:bodyPr/>
          <a:lstStyle/>
          <a:p>
            <a:pPr lvl="1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3D science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635000" y="2641351"/>
            <a:ext cx="7990434" cy="5461249"/>
          </a:xfrm>
          <a:prstGeom prst="rect">
            <a:avLst/>
          </a:prstGeom>
        </p:spPr>
        <p:txBody>
          <a:bodyPr/>
          <a:lstStyle/>
          <a:p>
            <a:pPr lvl="0" marL="508634" indent="-508634" defTabSz="406908">
              <a:spcBef>
                <a:spcPts val="3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779">
                <a:solidFill>
                  <a:srgbClr val="FFFFFF"/>
                </a:solidFill>
              </a:rPr>
              <a:t>Plant/Animal observations and comparisons of how parts help them survive and grow in notebooks. Labeling plant diagram with parts and their functions. - questioning, obtaining information, models</a:t>
            </a:r>
            <a:endParaRPr sz="1779">
              <a:solidFill>
                <a:srgbClr val="FFFFFF"/>
              </a:solidFill>
            </a:endParaRPr>
          </a:p>
          <a:p>
            <a:pPr lvl="0" marL="508634" indent="-508634" defTabSz="406908">
              <a:spcBef>
                <a:spcPts val="3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779">
                <a:solidFill>
                  <a:srgbClr val="FFFFFF"/>
                </a:solidFill>
              </a:rPr>
              <a:t>celery and dye to see how plant uses water - ccc’s structure and function, patterns, system models, constructing explanation</a:t>
            </a:r>
            <a:endParaRPr sz="1779">
              <a:solidFill>
                <a:srgbClr val="FFFFFF"/>
              </a:solidFill>
            </a:endParaRPr>
          </a:p>
          <a:p>
            <a:pPr lvl="0" marL="508634" indent="-508634" defTabSz="406908">
              <a:spcBef>
                <a:spcPts val="3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779">
                <a:solidFill>
                  <a:srgbClr val="FFFFFF"/>
                </a:solidFill>
              </a:rPr>
              <a:t>Planning and carrying out an investigation- creating 4 experiments to test for 1 variable. Scaffold students about plants needs by eliminating one thing- water, dirt, air, light. Students record observations over time, making predictions and then recording results in notebook. Evidence of what happened.</a:t>
            </a:r>
          </a:p>
        </p:txBody>
      </p:sp>
      <p:pic>
        <p:nvPicPr>
          <p:cNvPr id="49" name="Adjusted Logo 091611_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34390" y="3375673"/>
            <a:ext cx="2640408" cy="2767239"/>
          </a:xfrm>
          <a:prstGeom prst="rect">
            <a:avLst/>
          </a:prstGeom>
          <a:ln w="88900">
            <a:miter lim="400000"/>
          </a:ln>
        </p:spPr>
      </p:pic>
      <p:pic>
        <p:nvPicPr>
          <p:cNvPr id="50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700000">
            <a:off x="10219628" y="4817641"/>
            <a:ext cx="960015" cy="405069"/>
          </a:xfrm>
          <a:prstGeom prst="rect">
            <a:avLst/>
          </a:prstGeom>
        </p:spPr>
      </p:pic>
      <p:pic>
        <p:nvPicPr>
          <p:cNvPr id="52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00">
            <a:off x="9704633" y="4531433"/>
            <a:ext cx="1333835" cy="459724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Student notebooks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</a:pPr>
          </a:p>
        </p:txBody>
      </p:sp>
      <p:pic>
        <p:nvPicPr>
          <p:cNvPr id="57" name="photo 1(4)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433115" y="1997796"/>
            <a:ext cx="4464062" cy="3334269"/>
          </a:xfrm>
          <a:prstGeom prst="rect">
            <a:avLst/>
          </a:prstGeom>
          <a:ln w="88900">
            <a:miter lim="400000"/>
          </a:ln>
        </p:spPr>
      </p:pic>
      <p:pic>
        <p:nvPicPr>
          <p:cNvPr id="58" name="photo 2(4)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5361775" y="2037613"/>
            <a:ext cx="4357446" cy="3254635"/>
          </a:xfrm>
          <a:prstGeom prst="rect">
            <a:avLst/>
          </a:prstGeom>
          <a:ln w="88900">
            <a:miter lim="400000"/>
          </a:ln>
        </p:spPr>
      </p:pic>
      <p:pic>
        <p:nvPicPr>
          <p:cNvPr id="59" name="photo 3(4)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419579" y="5403940"/>
            <a:ext cx="4768406" cy="3561589"/>
          </a:xfrm>
          <a:prstGeom prst="rect">
            <a:avLst/>
          </a:prstGeom>
          <a:ln w="88900">
            <a:miter lim="400000"/>
          </a:ln>
        </p:spPr>
      </p:pic>
      <p:pic>
        <p:nvPicPr>
          <p:cNvPr id="60" name="photo 4(4)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5281338" y="5388242"/>
            <a:ext cx="5480970" cy="409381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Essential questions drive instruction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1079500" y="2971800"/>
            <a:ext cx="10464800" cy="57404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How do organisms use their external parts to help them survive?</a:t>
            </a:r>
            <a:endParaRPr sz="2000">
              <a:solidFill>
                <a:srgbClr val="FFFFFF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What limitations does the organisms’ parts present? </a:t>
            </a:r>
            <a:endParaRPr sz="2000">
              <a:solidFill>
                <a:srgbClr val="FFFFFF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How do plants and animals respond to environmental inputs to help them survive?</a:t>
            </a:r>
            <a:endParaRPr sz="2000">
              <a:solidFill>
                <a:srgbClr val="FFFFFF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How do animal parents/offspring engage in behaviors that help them survive?</a:t>
            </a:r>
            <a:endParaRPr sz="2000">
              <a:solidFill>
                <a:srgbClr val="FFFFFF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How are animal/plant adults/offspring alike or different?</a:t>
            </a:r>
            <a:endParaRPr sz="2000">
              <a:solidFill>
                <a:srgbClr val="FFFFFF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students write these questions in notebook to answer.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9184">
              <a:defRPr sz="51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84">
                <a:solidFill>
                  <a:srgbClr val="FFFFFF"/>
                </a:solidFill>
              </a:rPr>
              <a:t>Practices and cross-cutting concepts deepen learning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1269999" y="2768600"/>
            <a:ext cx="5248574" cy="6205191"/>
          </a:xfrm>
          <a:prstGeom prst="rect">
            <a:avLst/>
          </a:prstGeom>
        </p:spPr>
        <p:txBody>
          <a:bodyPr/>
          <a:lstStyle/>
          <a:p>
            <a:pPr lvl="0" marL="531494" indent="-531494" defTabSz="425195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860">
                <a:solidFill>
                  <a:srgbClr val="FFFFFF"/>
                </a:solidFill>
              </a:rPr>
              <a:t>How do organisms use their external parts to help them survive?</a:t>
            </a:r>
            <a:endParaRPr sz="1860">
              <a:solidFill>
                <a:srgbClr val="FFFFFF"/>
              </a:solidFill>
            </a:endParaRPr>
          </a:p>
          <a:p>
            <a:pPr lvl="0" marL="531494" indent="-531494" defTabSz="425195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860">
                <a:solidFill>
                  <a:srgbClr val="FFFFFF"/>
                </a:solidFill>
              </a:rPr>
              <a:t>What limitations does the organisms’ parts present? </a:t>
            </a:r>
            <a:endParaRPr sz="1860">
              <a:solidFill>
                <a:srgbClr val="FFFFFF"/>
              </a:solidFill>
            </a:endParaRPr>
          </a:p>
          <a:p>
            <a:pPr lvl="1" marL="1062989" indent="-531494" defTabSz="425195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860">
                <a:solidFill>
                  <a:srgbClr val="FFFFFF"/>
                </a:solidFill>
              </a:rPr>
              <a:t>CCC = Structure and Function</a:t>
            </a:r>
            <a:endParaRPr sz="1860">
              <a:solidFill>
                <a:srgbClr val="FFFFFF"/>
              </a:solidFill>
            </a:endParaRPr>
          </a:p>
          <a:p>
            <a:pPr lvl="1" marL="1062989" indent="-531494" defTabSz="425195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860">
                <a:solidFill>
                  <a:srgbClr val="FFFFFF"/>
                </a:solidFill>
              </a:rPr>
              <a:t>Practices = Asking questions, obtaining, evaluating and communicating information, models- using media- books, web, video for information (ex. blubber model, claw)</a:t>
            </a:r>
          </a:p>
        </p:txBody>
      </p:sp>
      <p:pic>
        <p:nvPicPr>
          <p:cNvPr id="67" name="photo 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4942" y="2577096"/>
            <a:ext cx="4327586" cy="3232334"/>
          </a:xfrm>
          <a:prstGeom prst="rect">
            <a:avLst/>
          </a:prstGeom>
          <a:ln w="88900">
            <a:miter lim="400000"/>
          </a:ln>
        </p:spPr>
      </p:pic>
      <p:pic>
        <p:nvPicPr>
          <p:cNvPr id="68" name="photo 1(3)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77818" y="3030327"/>
            <a:ext cx="4327586" cy="3232334"/>
          </a:xfrm>
          <a:prstGeom prst="rect">
            <a:avLst/>
          </a:prstGeom>
          <a:ln w="88900">
            <a:miter lim="400000"/>
          </a:ln>
        </p:spPr>
      </p:pic>
      <p:pic>
        <p:nvPicPr>
          <p:cNvPr id="69" name="Adjusted Logo 091611_0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08993" y="5500207"/>
            <a:ext cx="3084185" cy="3232333"/>
          </a:xfrm>
          <a:prstGeom prst="rect">
            <a:avLst/>
          </a:prstGeom>
          <a:ln w="88900">
            <a:miter lim="400000"/>
          </a:ln>
        </p:spPr>
      </p:pic>
      <p:pic>
        <p:nvPicPr>
          <p:cNvPr id="70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8900000">
            <a:off x="9196208" y="6895423"/>
            <a:ext cx="1146776" cy="405070"/>
          </a:xfrm>
          <a:prstGeom prst="rect">
            <a:avLst/>
          </a:prstGeom>
        </p:spPr>
      </p:pic>
      <p:pic>
        <p:nvPicPr>
          <p:cNvPr id="72" name="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2700000">
            <a:off x="9563958" y="7262387"/>
            <a:ext cx="994502" cy="405069"/>
          </a:xfrm>
          <a:prstGeom prst="rect">
            <a:avLst/>
          </a:prstGeom>
        </p:spPr>
      </p:pic>
      <p:pic>
        <p:nvPicPr>
          <p:cNvPr id="74" name="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3500000">
            <a:off x="8939129" y="6670275"/>
            <a:ext cx="982109" cy="40507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9184">
              <a:defRPr sz="51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84">
                <a:solidFill>
                  <a:srgbClr val="FFFFFF"/>
                </a:solidFill>
              </a:rPr>
              <a:t>Practices and cross-cutting concepts deepen learning</a:t>
            </a:r>
          </a:p>
        </p:txBody>
      </p:sp>
      <p:sp>
        <p:nvSpPr>
          <p:cNvPr id="78" name="Shape 78"/>
          <p:cNvSpPr/>
          <p:nvPr>
            <p:ph type="body" idx="1"/>
          </p:nvPr>
        </p:nvSpPr>
        <p:spPr>
          <a:xfrm>
            <a:off x="1269999" y="2768600"/>
            <a:ext cx="6336805" cy="6092726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How do plants and animals respond to environmental inputs to help them survive?</a:t>
            </a:r>
            <a:endParaRPr sz="2000">
              <a:solidFill>
                <a:srgbClr val="FFFFFF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CCC = Cause &amp; Effect - Practice: Obtaining, evaluating and communicating - worm activity stimulus response, - animal using their senses-</a:t>
            </a:r>
            <a:endParaRPr sz="2000">
              <a:solidFill>
                <a:srgbClr val="FFFFFF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I use combination of media- books, web sites, video to show students this.</a:t>
            </a:r>
          </a:p>
        </p:txBody>
      </p:sp>
      <p:pic>
        <p:nvPicPr>
          <p:cNvPr id="79" name="photo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7821" y="2787840"/>
            <a:ext cx="6181806" cy="4617275"/>
          </a:xfrm>
          <a:prstGeom prst="rect">
            <a:avLst/>
          </a:prstGeom>
          <a:ln w="88900">
            <a:miter lim="400000"/>
          </a:ln>
        </p:spPr>
      </p:pic>
      <p:pic>
        <p:nvPicPr>
          <p:cNvPr id="80" name="Adjusted Logo 091611_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9780" y="6802139"/>
            <a:ext cx="2423584" cy="2540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9184">
              <a:defRPr sz="518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84">
                <a:solidFill>
                  <a:srgbClr val="FFFFFF"/>
                </a:solidFill>
              </a:rPr>
              <a:t>Practices and cross-cutting concepts deepen learning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xfrm>
            <a:off x="1270000" y="2517130"/>
            <a:ext cx="5039718" cy="5991870"/>
          </a:xfrm>
          <a:prstGeom prst="rect">
            <a:avLst/>
          </a:prstGeom>
        </p:spPr>
        <p:txBody>
          <a:bodyPr/>
          <a:lstStyle/>
          <a:p>
            <a:pPr lvl="0" marL="537209" indent="-537209" defTabSz="429768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879">
                <a:solidFill>
                  <a:srgbClr val="FFFFFF"/>
                </a:solidFill>
              </a:rPr>
              <a:t>How do animal parents/offspring engage in behaviors that help them survive?</a:t>
            </a:r>
            <a:endParaRPr sz="1879">
              <a:solidFill>
                <a:srgbClr val="FFFFFF"/>
              </a:solidFill>
            </a:endParaRPr>
          </a:p>
          <a:p>
            <a:pPr lvl="0" marL="537209" indent="-537209" defTabSz="429768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879">
                <a:solidFill>
                  <a:srgbClr val="FFFFFF"/>
                </a:solidFill>
              </a:rPr>
              <a:t>How are animal/plant adults/offspring alike or different?</a:t>
            </a:r>
            <a:endParaRPr sz="1879">
              <a:solidFill>
                <a:srgbClr val="FFFFFF"/>
              </a:solidFill>
            </a:endParaRPr>
          </a:p>
          <a:p>
            <a:pPr lvl="1" marL="1074419" indent="-537209" defTabSz="429768">
              <a:spcBef>
                <a:spcPts val="3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1879">
                <a:solidFill>
                  <a:srgbClr val="FFFFFF"/>
                </a:solidFill>
              </a:rPr>
              <a:t>Obtaining, evaluating and communicating, constructing explanations and designing solutions, CCC Structure/function- matching cards animal babies, observing through animal videos, books, web research</a:t>
            </a:r>
          </a:p>
        </p:txBody>
      </p:sp>
      <p:pic>
        <p:nvPicPr>
          <p:cNvPr id="84" name="photo 4(2)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7323187" y="6156865"/>
            <a:ext cx="4745288" cy="3544321"/>
          </a:xfrm>
          <a:prstGeom prst="rect">
            <a:avLst/>
          </a:prstGeom>
          <a:ln w="88900">
            <a:miter lim="400000"/>
          </a:ln>
        </p:spPr>
      </p:pic>
      <p:pic>
        <p:nvPicPr>
          <p:cNvPr id="85" name="photo 5(2)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6887071" y="2679993"/>
            <a:ext cx="4627991" cy="345671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